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16135"/>
    <a:srgbClr val="205E33"/>
    <a:srgbClr val="1E5830"/>
    <a:srgbClr val="0C721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3AE369-F4BF-4A2B-9608-0F9F8E7E51A7}" type="datetimeFigureOut">
              <a:rPr lang="en-US" smtClean="0"/>
              <a:t>3/24/2020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82769B9A-EA75-477A-BCB5-886CB5C441C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2282673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AE369-F4BF-4A2B-9608-0F9F8E7E51A7}"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69B9A-EA75-477A-BCB5-886CB5C441C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07827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3AE369-F4BF-4A2B-9608-0F9F8E7E51A7}"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69B9A-EA75-477A-BCB5-886CB5C441C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5625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3AE369-F4BF-4A2B-9608-0F9F8E7E51A7}"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69B9A-EA75-477A-BCB5-886CB5C441C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77710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3AE369-F4BF-4A2B-9608-0F9F8E7E51A7}" type="datetimeFigureOut">
              <a:rPr lang="en-US" smtClean="0"/>
              <a:t>3/24/2020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2769B9A-EA75-477A-BCB5-886CB5C441C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333673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3AE369-F4BF-4A2B-9608-0F9F8E7E51A7}" type="datetimeFigureOut">
              <a:rPr lang="en-US" smtClean="0"/>
              <a:t>3/24/2020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2769B9A-EA75-477A-BCB5-886CB5C441C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72835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AE369-F4BF-4A2B-9608-0F9F8E7E51A7}" type="datetimeFigureOut">
              <a:rPr lang="en-US" smtClean="0"/>
              <a:t>3/24/2020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2769B9A-EA75-477A-BCB5-886CB5C441CD}" type="slidenum">
              <a:rPr lang="en-US" smtClean="0"/>
              <a:t>‹#›</a:t>
            </a:fld>
            <a:endParaRPr lang="en-US"/>
          </a:p>
        </p:txBody>
      </p:sp>
    </p:spTree>
    <p:extLst>
      <p:ext uri="{BB962C8B-B14F-4D97-AF65-F5344CB8AC3E}">
        <p14:creationId xmlns:p14="http://schemas.microsoft.com/office/powerpoint/2010/main" val="42234189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3AE369-F4BF-4A2B-9608-0F9F8E7E51A7}" type="datetimeFigureOut">
              <a:rPr lang="en-US" smtClean="0"/>
              <a:t>3/24/2020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2769B9A-EA75-477A-BCB5-886CB5C441C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399188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843AE369-F4BF-4A2B-9608-0F9F8E7E51A7}" type="datetimeFigureOut">
              <a:rPr lang="en-US" smtClean="0"/>
              <a:t>3/24/2020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2769B9A-EA75-477A-BCB5-886CB5C441C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515315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AE369-F4BF-4A2B-9608-0F9F8E7E51A7}"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69B9A-EA75-477A-BCB5-886CB5C441C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6653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3AE369-F4BF-4A2B-9608-0F9F8E7E51A7}" type="datetimeFigureOut">
              <a:rPr lang="en-US" smtClean="0"/>
              <a:t>3/24/2020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2769B9A-EA75-477A-BCB5-886CB5C441C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05874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843AE369-F4BF-4A2B-9608-0F9F8E7E51A7}" type="datetimeFigureOut">
              <a:rPr lang="en-US" smtClean="0"/>
              <a:t>3/24/2020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2769B9A-EA75-477A-BCB5-886CB5C441C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90057689"/>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xmlns="" id="{F21CE536-A31E-46B7-BBD5-B63F0CF15799}"/>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20505641">
            <a:off x="1961672" y="3024404"/>
            <a:ext cx="3254775" cy="2732082"/>
          </a:xfrm>
        </p:spPr>
      </p:pic>
      <p:sp>
        <p:nvSpPr>
          <p:cNvPr id="6" name="Rectangle 5">
            <a:extLst>
              <a:ext uri="{FF2B5EF4-FFF2-40B4-BE49-F238E27FC236}">
                <a16:creationId xmlns:a16="http://schemas.microsoft.com/office/drawing/2014/main" xmlns="" id="{11ED2197-7B17-4DB6-BE5E-EBA6B5544597}"/>
              </a:ext>
            </a:extLst>
          </p:cNvPr>
          <p:cNvSpPr/>
          <p:nvPr/>
        </p:nvSpPr>
        <p:spPr>
          <a:xfrm>
            <a:off x="1454002" y="1117997"/>
            <a:ext cx="8216471" cy="1200329"/>
          </a:xfrm>
          <a:prstGeom prst="rect">
            <a:avLst/>
          </a:prstGeom>
          <a:noFill/>
        </p:spPr>
        <p:txBody>
          <a:bodyPr wrap="square" lIns="91440" tIns="45720" rIns="91440" bIns="45720">
            <a:spAutoFit/>
          </a:bodyPr>
          <a:lstStyle/>
          <a:p>
            <a:pPr algn="ctr"/>
            <a:r>
              <a:rPr lang="en-US" sz="3600" b="1" i="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rial Black" panose="020B0A04020102020204" pitchFamily="34" charset="0"/>
              </a:rPr>
              <a:t>MEXICO CULTURAL SOCIETY ANALYSIS</a:t>
            </a:r>
            <a:endParaRPr lang="en-US" sz="3600" b="1" cap="none" spc="0" dirty="0">
              <a:ln w="13462">
                <a:solidFill>
                  <a:schemeClr val="bg1"/>
                </a:solidFill>
                <a:prstDash val="solid"/>
              </a:ln>
              <a:solidFill>
                <a:schemeClr val="tx1">
                  <a:lumMod val="85000"/>
                  <a:lumOff val="15000"/>
                </a:schemeClr>
              </a:solidFill>
              <a:effectLst>
                <a:outerShdw dist="38100" dir="2700000" algn="bl" rotWithShape="0">
                  <a:schemeClr val="accent5"/>
                </a:outerShdw>
              </a:effectLst>
            </a:endParaRPr>
          </a:p>
        </p:txBody>
      </p:sp>
      <p:sp>
        <p:nvSpPr>
          <p:cNvPr id="10" name="Rectangle 9">
            <a:extLst>
              <a:ext uri="{FF2B5EF4-FFF2-40B4-BE49-F238E27FC236}">
                <a16:creationId xmlns:a16="http://schemas.microsoft.com/office/drawing/2014/main" xmlns="" id="{BC5E1C56-CF56-4D5C-ADA8-373576A5A1CA}"/>
              </a:ext>
            </a:extLst>
          </p:cNvPr>
          <p:cNvSpPr/>
          <p:nvPr/>
        </p:nvSpPr>
        <p:spPr>
          <a:xfrm>
            <a:off x="11028218" y="0"/>
            <a:ext cx="1163782" cy="6858000"/>
          </a:xfrm>
          <a:prstGeom prst="rect">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C00000"/>
              </a:solidFill>
            </a:endParaRPr>
          </a:p>
        </p:txBody>
      </p:sp>
      <p:sp>
        <p:nvSpPr>
          <p:cNvPr id="11" name="Rectangle 10">
            <a:extLst>
              <a:ext uri="{FF2B5EF4-FFF2-40B4-BE49-F238E27FC236}">
                <a16:creationId xmlns:a16="http://schemas.microsoft.com/office/drawing/2014/main" xmlns="" id="{42D5FDA5-F785-4860-979E-8790131B74D9}"/>
              </a:ext>
            </a:extLst>
          </p:cNvPr>
          <p:cNvSpPr/>
          <p:nvPr/>
        </p:nvSpPr>
        <p:spPr>
          <a:xfrm>
            <a:off x="0" y="0"/>
            <a:ext cx="950366" cy="6858000"/>
          </a:xfrm>
          <a:prstGeom prst="rect">
            <a:avLst/>
          </a:prstGeom>
          <a:solidFill>
            <a:srgbClr val="21613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xmlns="" id="{2238CA67-81FA-4875-A73F-6CAD83A59D5F}"/>
              </a:ext>
            </a:extLst>
          </p:cNvPr>
          <p:cNvSpPr txBox="1"/>
          <p:nvPr/>
        </p:nvSpPr>
        <p:spPr>
          <a:xfrm rot="19843522">
            <a:off x="6414655" y="3837710"/>
            <a:ext cx="3946353" cy="584775"/>
          </a:xfrm>
          <a:prstGeom prst="rect">
            <a:avLst/>
          </a:prstGeom>
          <a:noFill/>
        </p:spPr>
        <p:txBody>
          <a:bodyPr wrap="square" rtlCol="0">
            <a:spAutoFit/>
          </a:bodyPr>
          <a:lstStyle/>
          <a:p>
            <a:r>
              <a:rPr lang="en-US" sz="1600" b="1" dirty="0">
                <a:latin typeface="Arial Black" panose="020B0A04020102020204" pitchFamily="34" charset="0"/>
              </a:rPr>
              <a:t>The current president is Andrés Manuel López Obrador. </a:t>
            </a:r>
          </a:p>
        </p:txBody>
      </p:sp>
    </p:spTree>
    <p:extLst>
      <p:ext uri="{BB962C8B-B14F-4D97-AF65-F5344CB8AC3E}">
        <p14:creationId xmlns:p14="http://schemas.microsoft.com/office/powerpoint/2010/main" val="34380546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531E907-73C5-408F-AA5D-2780AC098E90}"/>
              </a:ext>
            </a:extLst>
          </p:cNvPr>
          <p:cNvSpPr>
            <a:spLocks noGrp="1"/>
          </p:cNvSpPr>
          <p:nvPr>
            <p:ph type="title"/>
          </p:nvPr>
        </p:nvSpPr>
        <p:spPr>
          <a:xfrm>
            <a:off x="838200" y="1"/>
            <a:ext cx="10515600" cy="1607126"/>
          </a:xfrm>
        </p:spPr>
        <p:txBody>
          <a:bodyPr>
            <a:normAutofit/>
          </a:bodyPr>
          <a:lstStyle/>
          <a:p>
            <a:r>
              <a:rPr lang="en-US" b="1" dirty="0">
                <a:solidFill>
                  <a:srgbClr val="C00000"/>
                </a:solidFill>
              </a:rPr>
              <a:t>What makes Mexico? </a:t>
            </a:r>
            <a:br>
              <a:rPr lang="en-US" b="1" dirty="0">
                <a:solidFill>
                  <a:srgbClr val="C00000"/>
                </a:solidFill>
              </a:rPr>
            </a:br>
            <a:r>
              <a:rPr lang="en-US" b="1" dirty="0">
                <a:solidFill>
                  <a:srgbClr val="C00000"/>
                </a:solidFill>
              </a:rPr>
              <a:t>Mexico is made up of 31 states and one federal district.</a:t>
            </a:r>
          </a:p>
        </p:txBody>
      </p:sp>
      <p:pic>
        <p:nvPicPr>
          <p:cNvPr id="12" name="Content Placeholder 11">
            <a:extLst>
              <a:ext uri="{FF2B5EF4-FFF2-40B4-BE49-F238E27FC236}">
                <a16:creationId xmlns:a16="http://schemas.microsoft.com/office/drawing/2014/main" xmlns="" id="{CDD606C6-AF05-4374-9689-DC9F914FEDB3}"/>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24692" y="1902750"/>
            <a:ext cx="5777345" cy="4788996"/>
          </a:xfrm>
        </p:spPr>
      </p:pic>
      <p:pic>
        <p:nvPicPr>
          <p:cNvPr id="6" name="Content Placeholder 5">
            <a:extLst>
              <a:ext uri="{FF2B5EF4-FFF2-40B4-BE49-F238E27FC236}">
                <a16:creationId xmlns:a16="http://schemas.microsoft.com/office/drawing/2014/main" xmlns="" id="{A47CA29B-560A-41EB-923E-E65E6C092C91}"/>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6413500" y="2253936"/>
            <a:ext cx="4645025" cy="2969254"/>
          </a:xfrm>
        </p:spPr>
      </p:pic>
    </p:spTree>
    <p:extLst>
      <p:ext uri="{BB962C8B-B14F-4D97-AF65-F5344CB8AC3E}">
        <p14:creationId xmlns:p14="http://schemas.microsoft.com/office/powerpoint/2010/main" val="38461298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4D26866-B820-49C9-9819-207FBD081953}"/>
              </a:ext>
            </a:extLst>
          </p:cNvPr>
          <p:cNvSpPr>
            <a:spLocks noGrp="1"/>
          </p:cNvSpPr>
          <p:nvPr>
            <p:ph type="title"/>
          </p:nvPr>
        </p:nvSpPr>
        <p:spPr>
          <a:xfrm>
            <a:off x="838200" y="0"/>
            <a:ext cx="10515600" cy="1325563"/>
          </a:xfrm>
        </p:spPr>
        <p:txBody>
          <a:bodyPr/>
          <a:lstStyle/>
          <a:p>
            <a:r>
              <a:rPr lang="en-US" dirty="0"/>
              <a:t>Presidential system</a:t>
            </a:r>
          </a:p>
        </p:txBody>
      </p:sp>
      <p:pic>
        <p:nvPicPr>
          <p:cNvPr id="5" name="Content Placeholder 4">
            <a:extLst>
              <a:ext uri="{FF2B5EF4-FFF2-40B4-BE49-F238E27FC236}">
                <a16:creationId xmlns:a16="http://schemas.microsoft.com/office/drawing/2014/main" xmlns="" id="{33350E6E-02FB-4588-A84D-638DC3C13CD3}"/>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0" y="1496291"/>
            <a:ext cx="6096000" cy="5361709"/>
          </a:xfrm>
        </p:spPr>
      </p:pic>
      <p:sp>
        <p:nvSpPr>
          <p:cNvPr id="6" name="Rectangle 5">
            <a:extLst>
              <a:ext uri="{FF2B5EF4-FFF2-40B4-BE49-F238E27FC236}">
                <a16:creationId xmlns:a16="http://schemas.microsoft.com/office/drawing/2014/main" xmlns="" id="{2534F304-8955-4811-A94F-79A3AB9FC9D5}"/>
              </a:ext>
            </a:extLst>
          </p:cNvPr>
          <p:cNvSpPr/>
          <p:nvPr/>
        </p:nvSpPr>
        <p:spPr>
          <a:xfrm>
            <a:off x="7107382" y="1496291"/>
            <a:ext cx="3837709" cy="5016758"/>
          </a:xfrm>
          <a:prstGeom prst="rect">
            <a:avLst/>
          </a:prstGeom>
        </p:spPr>
        <p:txBody>
          <a:bodyPr wrap="square">
            <a:spAutoFit/>
          </a:bodyPr>
          <a:lstStyle/>
          <a:p>
            <a:r>
              <a:rPr lang="en-US" sz="2000" b="1" i="1" dirty="0">
                <a:latin typeface="Arial Black" panose="020B0A04020102020204" pitchFamily="34" charset="0"/>
              </a:rPr>
              <a:t>Form of government: Republic</a:t>
            </a:r>
          </a:p>
          <a:p>
            <a:endParaRPr lang="en-US" sz="2000" b="1" i="1" dirty="0">
              <a:latin typeface="Arial Black" panose="020B0A04020102020204" pitchFamily="34" charset="0"/>
            </a:endParaRPr>
          </a:p>
          <a:p>
            <a:endParaRPr lang="en-US" sz="2000" b="1" i="1" dirty="0">
              <a:latin typeface="Arial Black" panose="020B0A04020102020204" pitchFamily="34" charset="0"/>
            </a:endParaRPr>
          </a:p>
          <a:p>
            <a:endParaRPr lang="en-US" sz="2000" b="1" i="1" dirty="0">
              <a:latin typeface="Arial Black" panose="020B0A04020102020204" pitchFamily="34" charset="0"/>
            </a:endParaRPr>
          </a:p>
          <a:p>
            <a:r>
              <a:rPr lang="en-US" sz="2000" b="1" i="1" dirty="0">
                <a:latin typeface="Arial Black" panose="020B0A04020102020204" pitchFamily="34" charset="0"/>
              </a:rPr>
              <a:t>The basic title: President</a:t>
            </a:r>
          </a:p>
          <a:p>
            <a:endParaRPr lang="en-US" sz="2000" b="1" i="1" dirty="0">
              <a:latin typeface="Arial Black" panose="020B0A04020102020204" pitchFamily="34" charset="0"/>
            </a:endParaRPr>
          </a:p>
          <a:p>
            <a:endParaRPr lang="en-US" sz="2000" b="1" i="1" dirty="0">
              <a:latin typeface="Arial Black" panose="020B0A04020102020204" pitchFamily="34" charset="0"/>
            </a:endParaRPr>
          </a:p>
          <a:p>
            <a:endParaRPr lang="en-US" sz="2000" b="1" i="1" dirty="0">
              <a:latin typeface="Arial Black" panose="020B0A04020102020204" pitchFamily="34" charset="0"/>
            </a:endParaRPr>
          </a:p>
          <a:p>
            <a:r>
              <a:rPr lang="en-US" sz="2000" b="1" i="1" dirty="0">
                <a:latin typeface="Arial Black" panose="020B0A04020102020204" pitchFamily="34" charset="0"/>
              </a:rPr>
              <a:t>The president is the:</a:t>
            </a:r>
          </a:p>
          <a:p>
            <a:endParaRPr lang="en-US" sz="2000" b="1" dirty="0">
              <a:latin typeface="Arial Black" panose="020B0A04020102020204" pitchFamily="34" charset="0"/>
            </a:endParaRPr>
          </a:p>
          <a:p>
            <a:endParaRPr lang="en-US" sz="2000" b="1" dirty="0">
              <a:latin typeface="Arial Black" panose="020B0A04020102020204" pitchFamily="34" charset="0"/>
            </a:endParaRPr>
          </a:p>
          <a:p>
            <a:r>
              <a:rPr lang="en-US" sz="2000" b="1" dirty="0">
                <a:latin typeface="Arial Black" panose="020B0A04020102020204" pitchFamily="34" charset="0"/>
              </a:rPr>
              <a:t>Head of State</a:t>
            </a:r>
          </a:p>
          <a:p>
            <a:r>
              <a:rPr lang="en-US" sz="2000" b="1" dirty="0">
                <a:latin typeface="Arial Black" panose="020B0A04020102020204" pitchFamily="34" charset="0"/>
              </a:rPr>
              <a:t>Head of government</a:t>
            </a:r>
          </a:p>
          <a:p>
            <a:r>
              <a:rPr lang="en-US" sz="2000" b="1" dirty="0">
                <a:latin typeface="Arial Black" panose="020B0A04020102020204" pitchFamily="34" charset="0"/>
              </a:rPr>
              <a:t>Head of a multi-party system</a:t>
            </a:r>
          </a:p>
        </p:txBody>
      </p:sp>
    </p:spTree>
    <p:extLst>
      <p:ext uri="{BB962C8B-B14F-4D97-AF65-F5344CB8AC3E}">
        <p14:creationId xmlns:p14="http://schemas.microsoft.com/office/powerpoint/2010/main" val="4057381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76C978-CB97-4161-B4DA-C6C59CCCE865}"/>
              </a:ext>
            </a:extLst>
          </p:cNvPr>
          <p:cNvSpPr>
            <a:spLocks noGrp="1"/>
          </p:cNvSpPr>
          <p:nvPr>
            <p:ph type="title"/>
          </p:nvPr>
        </p:nvSpPr>
        <p:spPr/>
        <p:txBody>
          <a:bodyPr/>
          <a:lstStyle/>
          <a:p>
            <a:r>
              <a:rPr lang="en-US" dirty="0">
                <a:solidFill>
                  <a:srgbClr val="0070C0"/>
                </a:solidFill>
              </a:rPr>
              <a:t>MONEY!</a:t>
            </a:r>
          </a:p>
        </p:txBody>
      </p:sp>
      <p:pic>
        <p:nvPicPr>
          <p:cNvPr id="5" name="Content Placeholder 4">
            <a:extLst>
              <a:ext uri="{FF2B5EF4-FFF2-40B4-BE49-F238E27FC236}">
                <a16:creationId xmlns:a16="http://schemas.microsoft.com/office/drawing/2014/main" xmlns="" id="{AAA47907-8B82-49C8-9476-5120EC0838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80908" y="2043835"/>
            <a:ext cx="6992509" cy="3449638"/>
          </a:xfrm>
        </p:spPr>
      </p:pic>
      <p:sp>
        <p:nvSpPr>
          <p:cNvPr id="7" name="TextBox 6">
            <a:extLst>
              <a:ext uri="{FF2B5EF4-FFF2-40B4-BE49-F238E27FC236}">
                <a16:creationId xmlns:a16="http://schemas.microsoft.com/office/drawing/2014/main" xmlns="" id="{FB02F59E-2513-4BB8-8EF7-42B5E3DEB4B9}"/>
              </a:ext>
            </a:extLst>
          </p:cNvPr>
          <p:cNvSpPr txBox="1"/>
          <p:nvPr/>
        </p:nvSpPr>
        <p:spPr>
          <a:xfrm>
            <a:off x="332510" y="1825625"/>
            <a:ext cx="3311236" cy="4247317"/>
          </a:xfrm>
          <a:prstGeom prst="rect">
            <a:avLst/>
          </a:prstGeom>
          <a:noFill/>
        </p:spPr>
        <p:txBody>
          <a:bodyPr wrap="square" rtlCol="0">
            <a:spAutoFit/>
          </a:bodyPr>
          <a:lstStyle/>
          <a:p>
            <a:r>
              <a:rPr lang="en-US" b="1" dirty="0"/>
              <a:t>Peso is the Mexican currency. </a:t>
            </a:r>
          </a:p>
          <a:p>
            <a:endParaRPr lang="en-US" dirty="0"/>
          </a:p>
          <a:p>
            <a:r>
              <a:rPr lang="en-US" dirty="0">
                <a:latin typeface="Arial Black" panose="020B0A04020102020204" pitchFamily="34" charset="0"/>
              </a:rPr>
              <a:t>The paper form of currency is presented in pesos of twenty, fifty, one, two and five hundred. </a:t>
            </a:r>
          </a:p>
          <a:p>
            <a:endParaRPr lang="en-US" dirty="0">
              <a:latin typeface="Arial Black" panose="020B0A04020102020204" pitchFamily="34" charset="0"/>
            </a:endParaRPr>
          </a:p>
          <a:p>
            <a:r>
              <a:rPr lang="en-US" dirty="0">
                <a:latin typeface="Arial Black" panose="020B0A04020102020204" pitchFamily="34" charset="0"/>
              </a:rPr>
              <a:t>The coin pesos are in the form of one, two, five, ten and twenty denominations from twenty and (100 centavos=1 pesos) 50 centavos. </a:t>
            </a:r>
          </a:p>
        </p:txBody>
      </p:sp>
    </p:spTree>
    <p:extLst>
      <p:ext uri="{BB962C8B-B14F-4D97-AF65-F5344CB8AC3E}">
        <p14:creationId xmlns:p14="http://schemas.microsoft.com/office/powerpoint/2010/main" val="2655487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5BEFA0-4948-48E7-AB48-D0F2A2748679}"/>
              </a:ext>
            </a:extLst>
          </p:cNvPr>
          <p:cNvSpPr>
            <a:spLocks noGrp="1"/>
          </p:cNvSpPr>
          <p:nvPr>
            <p:ph type="title"/>
          </p:nvPr>
        </p:nvSpPr>
        <p:spPr>
          <a:xfrm>
            <a:off x="0" y="2"/>
            <a:ext cx="10515600" cy="471054"/>
          </a:xfrm>
        </p:spPr>
        <p:txBody>
          <a:bodyPr>
            <a:normAutofit fontScale="90000"/>
          </a:bodyPr>
          <a:lstStyle/>
          <a:p>
            <a:r>
              <a:rPr lang="en-US" dirty="0"/>
              <a:t/>
            </a:r>
            <a:br>
              <a:rPr lang="en-US" dirty="0"/>
            </a:br>
            <a:r>
              <a:rPr lang="en-US" dirty="0"/>
              <a:t/>
            </a:r>
            <a:br>
              <a:rPr lang="en-US" dirty="0"/>
            </a:br>
            <a:r>
              <a:rPr lang="en-US" dirty="0"/>
              <a:t/>
            </a:r>
            <a:br>
              <a:rPr lang="en-US" dirty="0"/>
            </a:br>
            <a:endParaRPr lang="en-US" sz="2000" dirty="0">
              <a:solidFill>
                <a:schemeClr val="accent3">
                  <a:lumMod val="50000"/>
                </a:schemeClr>
              </a:solidFill>
              <a:latin typeface="Arial Black" panose="020B0A04020102020204" pitchFamily="34" charset="0"/>
              <a:cs typeface="Arial" panose="020B0604020202020204" pitchFamily="34" charset="0"/>
            </a:endParaRPr>
          </a:p>
        </p:txBody>
      </p:sp>
      <p:pic>
        <p:nvPicPr>
          <p:cNvPr id="10" name="Content Placeholder 9">
            <a:extLst>
              <a:ext uri="{FF2B5EF4-FFF2-40B4-BE49-F238E27FC236}">
                <a16:creationId xmlns:a16="http://schemas.microsoft.com/office/drawing/2014/main" xmlns="" id="{4265ABD5-EC9B-433E-9E5C-E0907BC3D9AC}"/>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93965" y="2424545"/>
            <a:ext cx="4496066" cy="2707525"/>
          </a:xfrm>
        </p:spPr>
      </p:pic>
      <p:pic>
        <p:nvPicPr>
          <p:cNvPr id="8" name="Content Placeholder 7">
            <a:extLst>
              <a:ext uri="{FF2B5EF4-FFF2-40B4-BE49-F238E27FC236}">
                <a16:creationId xmlns:a16="http://schemas.microsoft.com/office/drawing/2014/main" xmlns="" id="{C0FFFDBA-B3C2-4B89-9CD8-4900F6FDFF54}"/>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413500" y="2424545"/>
            <a:ext cx="4645025" cy="2707525"/>
          </a:xfrm>
        </p:spPr>
      </p:pic>
      <p:sp>
        <p:nvSpPr>
          <p:cNvPr id="11" name="TextBox 10">
            <a:extLst>
              <a:ext uri="{FF2B5EF4-FFF2-40B4-BE49-F238E27FC236}">
                <a16:creationId xmlns:a16="http://schemas.microsoft.com/office/drawing/2014/main" xmlns="" id="{D8DD6784-8334-4F90-9344-9F0AAA9A40E9}"/>
              </a:ext>
            </a:extLst>
          </p:cNvPr>
          <p:cNvSpPr txBox="1"/>
          <p:nvPr/>
        </p:nvSpPr>
        <p:spPr>
          <a:xfrm>
            <a:off x="1302327" y="471056"/>
            <a:ext cx="7661564" cy="1631216"/>
          </a:xfrm>
          <a:prstGeom prst="rect">
            <a:avLst/>
          </a:prstGeom>
          <a:noFill/>
        </p:spPr>
        <p:txBody>
          <a:bodyPr wrap="square" rtlCol="0">
            <a:spAutoFit/>
          </a:bodyPr>
          <a:lstStyle/>
          <a:p>
            <a:r>
              <a:rPr lang="en-US" sz="2000" dirty="0">
                <a:solidFill>
                  <a:srgbClr val="0070C0"/>
                </a:solidFill>
              </a:rPr>
              <a:t>POPULATION</a:t>
            </a:r>
            <a:br>
              <a:rPr lang="en-US" sz="2000" dirty="0">
                <a:solidFill>
                  <a:srgbClr val="0070C0"/>
                </a:solidFill>
              </a:rPr>
            </a:br>
            <a:r>
              <a:rPr lang="en-US" sz="2000" dirty="0">
                <a:solidFill>
                  <a:srgbClr val="0070C0"/>
                </a:solidFill>
              </a:rPr>
              <a:t>According to the census conducted in July 2012,the population of</a:t>
            </a:r>
            <a:br>
              <a:rPr lang="en-US" sz="2000" dirty="0">
                <a:solidFill>
                  <a:srgbClr val="0070C0"/>
                </a:solidFill>
              </a:rPr>
            </a:br>
            <a:r>
              <a:rPr lang="en-US" sz="2000" dirty="0">
                <a:solidFill>
                  <a:srgbClr val="0070C0"/>
                </a:solidFill>
              </a:rPr>
              <a:t>Mexico was estimated to be 114,975,406 ranking it as one of the most top ten populated nations in the world.</a:t>
            </a:r>
            <a:br>
              <a:rPr lang="en-US" sz="2000" dirty="0">
                <a:solidFill>
                  <a:srgbClr val="0070C0"/>
                </a:solidFill>
              </a:rPr>
            </a:br>
            <a:r>
              <a:rPr lang="en-US" sz="2000" dirty="0">
                <a:solidFill>
                  <a:srgbClr val="0070C0"/>
                </a:solidFill>
              </a:rPr>
              <a:t>The 2020 population of people is estimated to be 128.93 Million.</a:t>
            </a:r>
          </a:p>
        </p:txBody>
      </p:sp>
    </p:spTree>
    <p:extLst>
      <p:ext uri="{BB962C8B-B14F-4D97-AF65-F5344CB8AC3E}">
        <p14:creationId xmlns:p14="http://schemas.microsoft.com/office/powerpoint/2010/main" val="4096375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9BB040E8-2AC9-40D0-ADCF-A167748D6BAE}"/>
              </a:ext>
            </a:extLst>
          </p:cNvPr>
          <p:cNvSpPr txBox="1"/>
          <p:nvPr/>
        </p:nvSpPr>
        <p:spPr>
          <a:xfrm>
            <a:off x="692727" y="383369"/>
            <a:ext cx="5403273" cy="6309420"/>
          </a:xfrm>
          <a:prstGeom prst="rect">
            <a:avLst/>
          </a:prstGeom>
          <a:noFill/>
        </p:spPr>
        <p:txBody>
          <a:bodyPr wrap="square" rtlCol="0">
            <a:spAutoFit/>
          </a:bodyPr>
          <a:lstStyle/>
          <a:p>
            <a:endParaRPr lang="en-US" dirty="0"/>
          </a:p>
          <a:p>
            <a:r>
              <a:rPr lang="en-US" sz="1600" b="1" dirty="0">
                <a:latin typeface="Arial Black" panose="020B0A04020102020204" pitchFamily="34" charset="0"/>
              </a:rPr>
              <a:t>The Society in Mexico is divided into two levels:</a:t>
            </a:r>
          </a:p>
          <a:p>
            <a:r>
              <a:rPr lang="en-US" sz="1600" b="1" dirty="0">
                <a:latin typeface="Arial Black" panose="020B0A04020102020204" pitchFamily="34" charset="0"/>
              </a:rPr>
              <a:t>Income</a:t>
            </a:r>
          </a:p>
          <a:p>
            <a:endParaRPr lang="en-US" sz="1600" b="1" dirty="0">
              <a:latin typeface="Arial Black" panose="020B0A04020102020204" pitchFamily="34" charset="0"/>
            </a:endParaRPr>
          </a:p>
          <a:p>
            <a:r>
              <a:rPr lang="en-US" sz="1600" b="1" dirty="0">
                <a:latin typeface="Arial Black" panose="020B0A04020102020204" pitchFamily="34" charset="0"/>
              </a:rPr>
              <a:t>Educational level</a:t>
            </a:r>
          </a:p>
          <a:p>
            <a:endParaRPr lang="en-US" sz="1600" b="1" dirty="0">
              <a:latin typeface="Arial Black" panose="020B0A04020102020204" pitchFamily="34" charset="0"/>
            </a:endParaRPr>
          </a:p>
          <a:p>
            <a:r>
              <a:rPr lang="en-US" sz="1600" b="1" dirty="0">
                <a:latin typeface="Arial Black" panose="020B0A04020102020204" pitchFamily="34" charset="0"/>
              </a:rPr>
              <a:t>Cities-The middle class is struggling to expand here.</a:t>
            </a:r>
          </a:p>
          <a:p>
            <a:endParaRPr lang="en-US" sz="1600" b="1" dirty="0">
              <a:latin typeface="Arial Black" panose="020B0A04020102020204" pitchFamily="34" charset="0"/>
            </a:endParaRPr>
          </a:p>
          <a:p>
            <a:r>
              <a:rPr lang="en-US" sz="1600" b="1" dirty="0">
                <a:latin typeface="Arial Black" panose="020B0A04020102020204" pitchFamily="34" charset="0"/>
              </a:rPr>
              <a:t>Principal division-Wealthy well-educated elite in the urban.</a:t>
            </a:r>
          </a:p>
          <a:p>
            <a:endParaRPr lang="en-US" sz="1600" b="1" dirty="0">
              <a:latin typeface="Arial Black" panose="020B0A04020102020204" pitchFamily="34" charset="0"/>
            </a:endParaRPr>
          </a:p>
          <a:p>
            <a:r>
              <a:rPr lang="en-US" sz="1600" b="1" dirty="0">
                <a:latin typeface="Arial Black" panose="020B0A04020102020204" pitchFamily="34" charset="0"/>
              </a:rPr>
              <a:t>Rural poor-Majority of the population.</a:t>
            </a:r>
          </a:p>
          <a:p>
            <a:endParaRPr lang="en-US" sz="1600" b="1" dirty="0">
              <a:latin typeface="Arial Black" panose="020B0A04020102020204" pitchFamily="34" charset="0"/>
            </a:endParaRPr>
          </a:p>
          <a:p>
            <a:r>
              <a:rPr lang="en-US" sz="1600" b="1" dirty="0">
                <a:latin typeface="Arial Black" panose="020B0A04020102020204" pitchFamily="34" charset="0"/>
              </a:rPr>
              <a:t>People in Mexico also live in different houses according to their classes; high, middle and low class.</a:t>
            </a:r>
          </a:p>
          <a:p>
            <a:endParaRPr lang="en-US" sz="1600" b="1" dirty="0">
              <a:latin typeface="Arial Black" panose="020B0A04020102020204" pitchFamily="34" charset="0"/>
            </a:endParaRPr>
          </a:p>
          <a:p>
            <a:r>
              <a:rPr lang="en-US" sz="1600" b="1" dirty="0">
                <a:latin typeface="Arial Black" panose="020B0A04020102020204" pitchFamily="34" charset="0"/>
              </a:rPr>
              <a:t>The Mexican State of Tamaulipas is called Matamoros which has been classified by the U.S State Department as a level 4 threat because of frequent murders, extortion, and kidnappings. </a:t>
            </a:r>
          </a:p>
          <a:p>
            <a:endParaRPr lang="en-US" dirty="0"/>
          </a:p>
        </p:txBody>
      </p:sp>
      <p:sp>
        <p:nvSpPr>
          <p:cNvPr id="3" name="TextBox 2">
            <a:extLst>
              <a:ext uri="{FF2B5EF4-FFF2-40B4-BE49-F238E27FC236}">
                <a16:creationId xmlns:a16="http://schemas.microsoft.com/office/drawing/2014/main" xmlns="" id="{F2E1E8D6-BE13-43B3-9309-F62FC03923A0}"/>
              </a:ext>
            </a:extLst>
          </p:cNvPr>
          <p:cNvSpPr txBox="1"/>
          <p:nvPr/>
        </p:nvSpPr>
        <p:spPr>
          <a:xfrm>
            <a:off x="845127" y="14037"/>
            <a:ext cx="3532909" cy="369332"/>
          </a:xfrm>
          <a:prstGeom prst="rect">
            <a:avLst/>
          </a:prstGeom>
          <a:noFill/>
        </p:spPr>
        <p:txBody>
          <a:bodyPr wrap="square" rtlCol="0">
            <a:spAutoFit/>
          </a:bodyPr>
          <a:lstStyle/>
          <a:p>
            <a:r>
              <a:rPr lang="en-US" dirty="0">
                <a:latin typeface="Arial Black" panose="020B0A04020102020204" pitchFamily="34" charset="0"/>
              </a:rPr>
              <a:t>Economic Social Class</a:t>
            </a:r>
          </a:p>
        </p:txBody>
      </p:sp>
      <p:sp>
        <p:nvSpPr>
          <p:cNvPr id="5" name="Oval 4">
            <a:extLst>
              <a:ext uri="{FF2B5EF4-FFF2-40B4-BE49-F238E27FC236}">
                <a16:creationId xmlns:a16="http://schemas.microsoft.com/office/drawing/2014/main" xmlns="" id="{F693EE10-5D6F-4207-B9CE-10D4C2EF614E}"/>
              </a:ext>
            </a:extLst>
          </p:cNvPr>
          <p:cNvSpPr/>
          <p:nvPr/>
        </p:nvSpPr>
        <p:spPr>
          <a:xfrm rot="1765075">
            <a:off x="8089979" y="392829"/>
            <a:ext cx="2533741" cy="533202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xmlns="" id="{F2C75C39-15EB-405E-BC45-9CF270DD66D5}"/>
              </a:ext>
            </a:extLst>
          </p:cNvPr>
          <p:cNvSpPr/>
          <p:nvPr/>
        </p:nvSpPr>
        <p:spPr>
          <a:xfrm>
            <a:off x="0" y="-1"/>
            <a:ext cx="692727" cy="6858001"/>
          </a:xfrm>
          <a:prstGeom prst="rect">
            <a:avLst/>
          </a:prstGeom>
          <a:solidFill>
            <a:srgbClr val="0070C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92D050"/>
              </a:solidFill>
            </a:endParaRPr>
          </a:p>
        </p:txBody>
      </p:sp>
    </p:spTree>
    <p:extLst>
      <p:ext uri="{BB962C8B-B14F-4D97-AF65-F5344CB8AC3E}">
        <p14:creationId xmlns:p14="http://schemas.microsoft.com/office/powerpoint/2010/main" val="18565805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AA534527-440A-42C1-8B1D-07BAD15F06C0}"/>
              </a:ext>
            </a:extLst>
          </p:cNvPr>
          <p:cNvSpPr txBox="1"/>
          <p:nvPr/>
        </p:nvSpPr>
        <p:spPr>
          <a:xfrm>
            <a:off x="3228109" y="907474"/>
            <a:ext cx="4572000" cy="400110"/>
          </a:xfrm>
          <a:prstGeom prst="rect">
            <a:avLst/>
          </a:prstGeom>
          <a:noFill/>
        </p:spPr>
        <p:txBody>
          <a:bodyPr wrap="square" rtlCol="0">
            <a:spAutoFit/>
          </a:bodyPr>
          <a:lstStyle/>
          <a:p>
            <a:r>
              <a:rPr lang="en-US" sz="2000" dirty="0">
                <a:latin typeface="Arial Rounded MT Bold" panose="020F0704030504030204" pitchFamily="34" charset="0"/>
              </a:rPr>
              <a:t>GENDER ROLES AND MARRIAGE</a:t>
            </a:r>
          </a:p>
        </p:txBody>
      </p:sp>
      <p:sp>
        <p:nvSpPr>
          <p:cNvPr id="3" name="TextBox 2">
            <a:extLst>
              <a:ext uri="{FF2B5EF4-FFF2-40B4-BE49-F238E27FC236}">
                <a16:creationId xmlns:a16="http://schemas.microsoft.com/office/drawing/2014/main" xmlns="" id="{EB03FC17-5D7F-4400-B18E-B56407707CEE}"/>
              </a:ext>
            </a:extLst>
          </p:cNvPr>
          <p:cNvSpPr txBox="1"/>
          <p:nvPr/>
        </p:nvSpPr>
        <p:spPr>
          <a:xfrm>
            <a:off x="5638800" y="2971800"/>
            <a:ext cx="914400" cy="914400"/>
          </a:xfrm>
          <a:prstGeom prst="rect">
            <a:avLst/>
          </a:prstGeom>
          <a:noFill/>
        </p:spPr>
        <p:txBody>
          <a:bodyPr wrap="square" rtlCol="0">
            <a:spAutoFit/>
          </a:bodyPr>
          <a:lstStyle/>
          <a:p>
            <a:endParaRPr lang="en-US" dirty="0"/>
          </a:p>
        </p:txBody>
      </p:sp>
      <p:sp>
        <p:nvSpPr>
          <p:cNvPr id="4" name="TextBox 3">
            <a:extLst>
              <a:ext uri="{FF2B5EF4-FFF2-40B4-BE49-F238E27FC236}">
                <a16:creationId xmlns:a16="http://schemas.microsoft.com/office/drawing/2014/main" xmlns="" id="{96FE0FFC-F6CB-4E80-A077-D0058FDFBF7A}"/>
              </a:ext>
            </a:extLst>
          </p:cNvPr>
          <p:cNvSpPr txBox="1"/>
          <p:nvPr/>
        </p:nvSpPr>
        <p:spPr>
          <a:xfrm>
            <a:off x="387928" y="1859339"/>
            <a:ext cx="5957454" cy="3139321"/>
          </a:xfrm>
          <a:prstGeom prst="rect">
            <a:avLst/>
          </a:prstGeom>
          <a:noFill/>
        </p:spPr>
        <p:txBody>
          <a:bodyPr wrap="square" rtlCol="0">
            <a:spAutoFit/>
          </a:bodyPr>
          <a:lstStyle/>
          <a:p>
            <a:r>
              <a:rPr lang="en-US" dirty="0">
                <a:latin typeface="Arial Black" panose="020B0A04020102020204" pitchFamily="34" charset="0"/>
              </a:rPr>
              <a:t>Employment Rate in Mexico-95.78%</a:t>
            </a:r>
          </a:p>
          <a:p>
            <a:r>
              <a:rPr lang="en-US" dirty="0">
                <a:latin typeface="Arial Black" panose="020B0A04020102020204" pitchFamily="34" charset="0"/>
              </a:rPr>
              <a:t>29% of the females in Mexico are working.</a:t>
            </a:r>
          </a:p>
          <a:p>
            <a:r>
              <a:rPr lang="en-US" dirty="0">
                <a:latin typeface="Arial Black" panose="020B0A04020102020204" pitchFamily="34" charset="0"/>
              </a:rPr>
              <a:t>The government is supporting equality gender rights, occupations and pay.</a:t>
            </a:r>
          </a:p>
          <a:p>
            <a:r>
              <a:rPr lang="en-US" dirty="0">
                <a:latin typeface="Arial Black" panose="020B0A04020102020204" pitchFamily="34" charset="0"/>
              </a:rPr>
              <a:t>Equality in:</a:t>
            </a:r>
          </a:p>
          <a:p>
            <a:r>
              <a:rPr lang="en-US" dirty="0">
                <a:latin typeface="Arial Black" panose="020B0A04020102020204" pitchFamily="34" charset="0"/>
              </a:rPr>
              <a:t>Religion</a:t>
            </a:r>
          </a:p>
          <a:p>
            <a:r>
              <a:rPr lang="en-US" dirty="0">
                <a:latin typeface="Arial Black" panose="020B0A04020102020204" pitchFamily="34" charset="0"/>
              </a:rPr>
              <a:t>Politics</a:t>
            </a:r>
          </a:p>
          <a:p>
            <a:r>
              <a:rPr lang="en-US" dirty="0">
                <a:latin typeface="Arial Black" panose="020B0A04020102020204" pitchFamily="34" charset="0"/>
              </a:rPr>
              <a:t>Gender </a:t>
            </a:r>
          </a:p>
          <a:p>
            <a:r>
              <a:rPr lang="en-US" dirty="0">
                <a:latin typeface="Arial Black" panose="020B0A04020102020204" pitchFamily="34" charset="0"/>
              </a:rPr>
              <a:t>Women’s Sexuality</a:t>
            </a:r>
          </a:p>
          <a:p>
            <a:r>
              <a:rPr lang="en-US" dirty="0">
                <a:latin typeface="Arial Black" panose="020B0A04020102020204" pitchFamily="34" charset="0"/>
              </a:rPr>
              <a:t>Reproductive rights</a:t>
            </a:r>
          </a:p>
          <a:p>
            <a:endParaRPr lang="en-US" dirty="0"/>
          </a:p>
        </p:txBody>
      </p:sp>
      <p:sp>
        <p:nvSpPr>
          <p:cNvPr id="5" name="Rectangle 4">
            <a:extLst>
              <a:ext uri="{FF2B5EF4-FFF2-40B4-BE49-F238E27FC236}">
                <a16:creationId xmlns:a16="http://schemas.microsoft.com/office/drawing/2014/main" xmlns="" id="{41C8230C-D8FF-4526-AAE2-9816358BCF3F}"/>
              </a:ext>
            </a:extLst>
          </p:cNvPr>
          <p:cNvSpPr/>
          <p:nvPr/>
        </p:nvSpPr>
        <p:spPr>
          <a:xfrm>
            <a:off x="10958944" y="0"/>
            <a:ext cx="1233055" cy="6109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0734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B2ACD57F-C066-4DC6-96A0-CDC25A7E2689}"/>
              </a:ext>
            </a:extLst>
          </p:cNvPr>
          <p:cNvSpPr txBox="1"/>
          <p:nvPr/>
        </p:nvSpPr>
        <p:spPr>
          <a:xfrm>
            <a:off x="3366655" y="471055"/>
            <a:ext cx="4544290" cy="400110"/>
          </a:xfrm>
          <a:prstGeom prst="rect">
            <a:avLst/>
          </a:prstGeom>
          <a:noFill/>
        </p:spPr>
        <p:txBody>
          <a:bodyPr wrap="square" rtlCol="0">
            <a:spAutoFit/>
          </a:bodyPr>
          <a:lstStyle/>
          <a:p>
            <a:r>
              <a:rPr lang="en-US" sz="2000" dirty="0">
                <a:latin typeface="Arial Rounded MT Bold" panose="020F0704030504030204" pitchFamily="34" charset="0"/>
              </a:rPr>
              <a:t>COMMUNICATION/APPEARANCES</a:t>
            </a:r>
          </a:p>
        </p:txBody>
      </p:sp>
      <p:sp>
        <p:nvSpPr>
          <p:cNvPr id="4" name="TextBox 3">
            <a:extLst>
              <a:ext uri="{FF2B5EF4-FFF2-40B4-BE49-F238E27FC236}">
                <a16:creationId xmlns:a16="http://schemas.microsoft.com/office/drawing/2014/main" xmlns="" id="{4ED7FEA7-2DAF-4401-9607-FC95E11B9C25}"/>
              </a:ext>
            </a:extLst>
          </p:cNvPr>
          <p:cNvSpPr txBox="1"/>
          <p:nvPr/>
        </p:nvSpPr>
        <p:spPr>
          <a:xfrm>
            <a:off x="221673" y="1572022"/>
            <a:ext cx="7010400" cy="2554545"/>
          </a:xfrm>
          <a:prstGeom prst="rect">
            <a:avLst/>
          </a:prstGeom>
          <a:noFill/>
        </p:spPr>
        <p:txBody>
          <a:bodyPr wrap="square" rtlCol="0">
            <a:spAutoFit/>
          </a:bodyPr>
          <a:lstStyle/>
          <a:p>
            <a:r>
              <a:rPr lang="en-US" sz="2000" dirty="0">
                <a:latin typeface="Arial Black" panose="020B0A04020102020204" pitchFamily="34" charset="0"/>
              </a:rPr>
              <a:t>MEXICO HAS SPANISH AS THE NATIONAL LANGUAGE DESPITE NOT HAVING AN OFFICIAL LANGUAGE. </a:t>
            </a:r>
          </a:p>
          <a:p>
            <a:endParaRPr lang="en-US" sz="2000" dirty="0">
              <a:latin typeface="Arial Black" panose="020B0A04020102020204" pitchFamily="34" charset="0"/>
            </a:endParaRPr>
          </a:p>
          <a:p>
            <a:r>
              <a:rPr lang="en-US" sz="2000" dirty="0">
                <a:latin typeface="Arial Black" panose="020B0A04020102020204" pitchFamily="34" charset="0"/>
              </a:rPr>
              <a:t>ABOUT 98% OF MEXICANS SPEAK SPANISH AS WELL AS GOVERNMENT SERVICES .</a:t>
            </a:r>
          </a:p>
          <a:p>
            <a:endParaRPr lang="en-US" sz="2000" dirty="0">
              <a:latin typeface="Arial Black" panose="020B0A04020102020204" pitchFamily="34" charset="0"/>
            </a:endParaRPr>
          </a:p>
          <a:p>
            <a:r>
              <a:rPr lang="en-US" sz="2000" dirty="0">
                <a:latin typeface="Arial Black" panose="020B0A04020102020204" pitchFamily="34" charset="0"/>
              </a:rPr>
              <a:t>65.8%  INTERNET ACCESS.</a:t>
            </a:r>
          </a:p>
        </p:txBody>
      </p:sp>
      <p:sp>
        <p:nvSpPr>
          <p:cNvPr id="6" name="Rectangle 5">
            <a:extLst>
              <a:ext uri="{FF2B5EF4-FFF2-40B4-BE49-F238E27FC236}">
                <a16:creationId xmlns:a16="http://schemas.microsoft.com/office/drawing/2014/main" xmlns="" id="{90F8D519-40FE-4D0B-9D21-4046E8DD7F02}"/>
              </a:ext>
            </a:extLst>
          </p:cNvPr>
          <p:cNvSpPr/>
          <p:nvPr/>
        </p:nvSpPr>
        <p:spPr>
          <a:xfrm>
            <a:off x="0" y="5167745"/>
            <a:ext cx="12192000" cy="9559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139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41DAF6B6-254B-4DFF-8F3C-6583B97179EC}"/>
              </a:ext>
            </a:extLst>
          </p:cNvPr>
          <p:cNvSpPr txBox="1"/>
          <p:nvPr/>
        </p:nvSpPr>
        <p:spPr>
          <a:xfrm>
            <a:off x="761999" y="568036"/>
            <a:ext cx="5500255" cy="400110"/>
          </a:xfrm>
          <a:prstGeom prst="rect">
            <a:avLst/>
          </a:prstGeom>
          <a:noFill/>
        </p:spPr>
        <p:txBody>
          <a:bodyPr wrap="square" rtlCol="0">
            <a:spAutoFit/>
          </a:bodyPr>
          <a:lstStyle/>
          <a:p>
            <a:r>
              <a:rPr lang="en-US" sz="2000" dirty="0">
                <a:latin typeface="Arial Black" panose="020B0A04020102020204" pitchFamily="34" charset="0"/>
              </a:rPr>
              <a:t>APPEARANCES</a:t>
            </a:r>
          </a:p>
        </p:txBody>
      </p:sp>
      <p:sp>
        <p:nvSpPr>
          <p:cNvPr id="3" name="TextBox 2">
            <a:extLst>
              <a:ext uri="{FF2B5EF4-FFF2-40B4-BE49-F238E27FC236}">
                <a16:creationId xmlns:a16="http://schemas.microsoft.com/office/drawing/2014/main" xmlns="" id="{B4567DC8-5C2B-4E56-B9D3-C039B87D5481}"/>
              </a:ext>
            </a:extLst>
          </p:cNvPr>
          <p:cNvSpPr txBox="1"/>
          <p:nvPr/>
        </p:nvSpPr>
        <p:spPr>
          <a:xfrm>
            <a:off x="762000" y="1565564"/>
            <a:ext cx="5500255" cy="3693319"/>
          </a:xfrm>
          <a:prstGeom prst="rect">
            <a:avLst/>
          </a:prstGeom>
          <a:noFill/>
        </p:spPr>
        <p:txBody>
          <a:bodyPr wrap="square" rtlCol="0">
            <a:spAutoFit/>
          </a:bodyPr>
          <a:lstStyle/>
          <a:p>
            <a:pPr marL="285750" indent="-285750">
              <a:buFont typeface="Wingdings" panose="05000000000000000000" pitchFamily="2" charset="2"/>
              <a:buChar char="ü"/>
            </a:pPr>
            <a:r>
              <a:rPr lang="en-US" dirty="0">
                <a:latin typeface="Arial Black" panose="020B0A04020102020204" pitchFamily="34" charset="0"/>
              </a:rPr>
              <a:t>Personal respect space is advised.</a:t>
            </a:r>
          </a:p>
          <a:p>
            <a:pPr marL="285750" indent="-285750">
              <a:buFont typeface="Wingdings" panose="05000000000000000000" pitchFamily="2" charset="2"/>
              <a:buChar char="ü"/>
            </a:pPr>
            <a:endParaRPr lang="en-US" dirty="0">
              <a:latin typeface="Arial Black" panose="020B0A04020102020204" pitchFamily="34" charset="0"/>
            </a:endParaRPr>
          </a:p>
          <a:p>
            <a:pPr marL="285750" indent="-285750">
              <a:buFont typeface="Wingdings" panose="05000000000000000000" pitchFamily="2" charset="2"/>
              <a:buChar char="ü"/>
            </a:pPr>
            <a:r>
              <a:rPr lang="en-US" dirty="0">
                <a:latin typeface="Arial Black" panose="020B0A04020102020204" pitchFamily="34" charset="0"/>
              </a:rPr>
              <a:t>People are allowed to dress to impress.</a:t>
            </a:r>
          </a:p>
          <a:p>
            <a:pPr marL="285750" indent="-285750">
              <a:buFont typeface="Wingdings" panose="05000000000000000000" pitchFamily="2" charset="2"/>
              <a:buChar char="ü"/>
            </a:pPr>
            <a:endParaRPr lang="en-US" dirty="0">
              <a:latin typeface="Arial Black" panose="020B0A04020102020204" pitchFamily="34" charset="0"/>
            </a:endParaRPr>
          </a:p>
          <a:p>
            <a:pPr marL="285750" indent="-285750">
              <a:buFont typeface="Wingdings" panose="05000000000000000000" pitchFamily="2" charset="2"/>
              <a:buChar char="ü"/>
            </a:pPr>
            <a:r>
              <a:rPr lang="en-US" dirty="0">
                <a:latin typeface="Arial Black" panose="020B0A04020102020204" pitchFamily="34" charset="0"/>
              </a:rPr>
              <a:t>Public emotion is respected.</a:t>
            </a:r>
          </a:p>
          <a:p>
            <a:pPr marL="285750" indent="-285750">
              <a:buFont typeface="Wingdings" panose="05000000000000000000" pitchFamily="2" charset="2"/>
              <a:buChar char="ü"/>
            </a:pPr>
            <a:endParaRPr lang="en-US" dirty="0">
              <a:latin typeface="Arial Black" panose="020B0A04020102020204" pitchFamily="34" charset="0"/>
            </a:endParaRPr>
          </a:p>
          <a:p>
            <a:pPr marL="285750" indent="-285750">
              <a:buFont typeface="Wingdings" panose="05000000000000000000" pitchFamily="2" charset="2"/>
              <a:buChar char="ü"/>
            </a:pPr>
            <a:r>
              <a:rPr lang="en-US" dirty="0">
                <a:latin typeface="Arial Black" panose="020B0A04020102020204" pitchFamily="34" charset="0"/>
              </a:rPr>
              <a:t>Humor is also allowed.</a:t>
            </a:r>
          </a:p>
          <a:p>
            <a:pPr marL="285750" indent="-285750">
              <a:buFont typeface="Wingdings" panose="05000000000000000000" pitchFamily="2" charset="2"/>
              <a:buChar char="ü"/>
            </a:pPr>
            <a:endParaRPr lang="en-US" dirty="0">
              <a:latin typeface="Arial Black" panose="020B0A04020102020204" pitchFamily="34" charset="0"/>
            </a:endParaRPr>
          </a:p>
          <a:p>
            <a:pPr marL="285750" indent="-285750">
              <a:buFont typeface="Wingdings" panose="05000000000000000000" pitchFamily="2" charset="2"/>
              <a:buChar char="ü"/>
            </a:pPr>
            <a:r>
              <a:rPr lang="en-US" dirty="0">
                <a:latin typeface="Arial Black" panose="020B0A04020102020204" pitchFamily="34" charset="0"/>
              </a:rPr>
              <a:t>Unnecessary eyes contact is not considered a crime.</a:t>
            </a:r>
          </a:p>
          <a:p>
            <a:pPr marL="285750" indent="-285750">
              <a:buFont typeface="Wingdings" panose="05000000000000000000" pitchFamily="2" charset="2"/>
              <a:buChar char="ü"/>
            </a:pPr>
            <a:endParaRPr lang="en-US" dirty="0">
              <a:latin typeface="Arial Black" panose="020B0A04020102020204" pitchFamily="34" charset="0"/>
            </a:endParaRPr>
          </a:p>
          <a:p>
            <a:pPr marL="285750" indent="-285750">
              <a:buFont typeface="Wingdings" panose="05000000000000000000" pitchFamily="2" charset="2"/>
              <a:buChar char="ü"/>
            </a:pPr>
            <a:r>
              <a:rPr lang="en-US" dirty="0">
                <a:latin typeface="Arial Black" panose="020B0A04020102020204" pitchFamily="34" charset="0"/>
              </a:rPr>
              <a:t>Presidential diplomacy where people share their point of views.</a:t>
            </a:r>
          </a:p>
        </p:txBody>
      </p:sp>
      <p:sp>
        <p:nvSpPr>
          <p:cNvPr id="4" name="Rectangle 3">
            <a:extLst>
              <a:ext uri="{FF2B5EF4-FFF2-40B4-BE49-F238E27FC236}">
                <a16:creationId xmlns:a16="http://schemas.microsoft.com/office/drawing/2014/main" xmlns="" id="{523B5FF6-40C3-4D2F-ADB7-3F9D07405640}"/>
              </a:ext>
            </a:extLst>
          </p:cNvPr>
          <p:cNvSpPr/>
          <p:nvPr/>
        </p:nvSpPr>
        <p:spPr>
          <a:xfrm>
            <a:off x="11277600" y="-1"/>
            <a:ext cx="914400" cy="6109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73867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02035F14-866C-4E03-A018-51DBE494AA9F}"/>
              </a:ext>
            </a:extLst>
          </p:cNvPr>
          <p:cNvSpPr txBox="1"/>
          <p:nvPr/>
        </p:nvSpPr>
        <p:spPr>
          <a:xfrm>
            <a:off x="997527" y="1177636"/>
            <a:ext cx="7467600" cy="338554"/>
          </a:xfrm>
          <a:prstGeom prst="rect">
            <a:avLst/>
          </a:prstGeom>
          <a:noFill/>
        </p:spPr>
        <p:txBody>
          <a:bodyPr wrap="square" rtlCol="0">
            <a:spAutoFit/>
          </a:bodyPr>
          <a:lstStyle/>
          <a:p>
            <a:r>
              <a:rPr lang="en-US" sz="1600" dirty="0">
                <a:solidFill>
                  <a:schemeClr val="accent6"/>
                </a:solidFill>
                <a:latin typeface="Arial Black" panose="020B0A04020102020204" pitchFamily="34" charset="0"/>
              </a:rPr>
              <a:t>LEADERSHIP STYLE</a:t>
            </a:r>
          </a:p>
        </p:txBody>
      </p:sp>
      <p:sp>
        <p:nvSpPr>
          <p:cNvPr id="3" name="TextBox 2">
            <a:extLst>
              <a:ext uri="{FF2B5EF4-FFF2-40B4-BE49-F238E27FC236}">
                <a16:creationId xmlns:a16="http://schemas.microsoft.com/office/drawing/2014/main" xmlns="" id="{FA0F79B8-DE3E-46C6-BE10-B90A6D999940}"/>
              </a:ext>
            </a:extLst>
          </p:cNvPr>
          <p:cNvSpPr txBox="1"/>
          <p:nvPr/>
        </p:nvSpPr>
        <p:spPr>
          <a:xfrm>
            <a:off x="595746" y="1894712"/>
            <a:ext cx="8271163" cy="3785652"/>
          </a:xfrm>
          <a:prstGeom prst="rect">
            <a:avLst/>
          </a:prstGeom>
          <a:noFill/>
        </p:spPr>
        <p:txBody>
          <a:bodyPr wrap="square" rtlCol="0">
            <a:spAutoFit/>
          </a:bodyPr>
          <a:lstStyle/>
          <a:p>
            <a:pPr marL="342900" indent="-342900">
              <a:buFont typeface="Wingdings" panose="05000000000000000000" pitchFamily="2" charset="2"/>
              <a:buChar char="Ø"/>
            </a:pPr>
            <a:r>
              <a:rPr lang="en-US" sz="2000" b="1" dirty="0">
                <a:latin typeface="Bahnschrift SemiLight SemiConde" panose="020B0502040204020203" pitchFamily="34" charset="0"/>
              </a:rPr>
              <a:t>Mexico is a federal republic and district which is made up of thirty-one states. </a:t>
            </a:r>
          </a:p>
          <a:p>
            <a:pPr marL="342900" indent="-342900">
              <a:buFont typeface="Wingdings" panose="05000000000000000000" pitchFamily="2" charset="2"/>
              <a:buChar char="Ø"/>
            </a:pPr>
            <a:r>
              <a:rPr lang="en-US" sz="2000" b="1" dirty="0">
                <a:latin typeface="Bahnschrift SemiLight SemiConde" panose="020B0502040204020203" pitchFamily="34" charset="0"/>
              </a:rPr>
              <a:t>Powers in this government are constitutionally divided between judicial branches, executive and legislative but back in the twentieth century, the president had strong power and control over the entire country because Mexico was under only one party. The constitution that had severally been changed states the right to personal freedoms and civil liberties and also concentrates on the political and economic country principles . </a:t>
            </a:r>
          </a:p>
          <a:p>
            <a:pPr marL="342900" indent="-342900">
              <a:buFont typeface="Wingdings" panose="05000000000000000000" pitchFamily="2" charset="2"/>
              <a:buChar char="Ø"/>
            </a:pPr>
            <a:r>
              <a:rPr lang="en-US" sz="2000" b="1" dirty="0">
                <a:latin typeface="Bahnschrift SemiLight SemiConde" panose="020B0502040204020203" pitchFamily="34" charset="0"/>
              </a:rPr>
              <a:t>There is a division of the legislative branch into the senate, upper house and the lower house made up of deputy’s chambers. </a:t>
            </a:r>
          </a:p>
          <a:p>
            <a:pPr marL="342900" indent="-342900">
              <a:buFont typeface="Wingdings" panose="05000000000000000000" pitchFamily="2" charset="2"/>
              <a:buChar char="Ø"/>
            </a:pPr>
            <a:r>
              <a:rPr lang="en-US" sz="2000" b="1" dirty="0">
                <a:latin typeface="Bahnschrift SemiLight SemiConde" panose="020B0502040204020203" pitchFamily="34" charset="0"/>
              </a:rPr>
              <a:t>After the immediately succeeding term, the legislature is not allowed to be reelected, the deputies serve for three-year terms and Senators six-year terms.</a:t>
            </a:r>
          </a:p>
        </p:txBody>
      </p:sp>
      <p:sp>
        <p:nvSpPr>
          <p:cNvPr id="4" name="Rectangle 3">
            <a:extLst>
              <a:ext uri="{FF2B5EF4-FFF2-40B4-BE49-F238E27FC236}">
                <a16:creationId xmlns:a16="http://schemas.microsoft.com/office/drawing/2014/main" xmlns="" id="{AD68B8A6-C855-4387-B9EE-FFD79E40AD5F}"/>
              </a:ext>
            </a:extLst>
          </p:cNvPr>
          <p:cNvSpPr/>
          <p:nvPr/>
        </p:nvSpPr>
        <p:spPr>
          <a:xfrm>
            <a:off x="11301154" y="-1"/>
            <a:ext cx="890846" cy="6109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62622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CA8D340C-CCA0-43AD-AE87-033494425A58}"/>
              </a:ext>
            </a:extLst>
          </p:cNvPr>
          <p:cNvSpPr txBox="1"/>
          <p:nvPr/>
        </p:nvSpPr>
        <p:spPr>
          <a:xfrm>
            <a:off x="706582" y="1510146"/>
            <a:ext cx="6622473" cy="5078313"/>
          </a:xfrm>
          <a:prstGeom prst="rect">
            <a:avLst/>
          </a:prstGeom>
          <a:noFill/>
        </p:spPr>
        <p:txBody>
          <a:bodyPr wrap="square" rtlCol="0">
            <a:spAutoFit/>
          </a:bodyPr>
          <a:lstStyle/>
          <a:p>
            <a:pPr marL="342900" indent="-342900">
              <a:buFont typeface="+mj-lt"/>
              <a:buAutoNum type="arabicParenR"/>
            </a:pPr>
            <a:r>
              <a:rPr lang="en-US" dirty="0">
                <a:latin typeface="Arial Black" panose="020B0A04020102020204" pitchFamily="34" charset="0"/>
              </a:rPr>
              <a:t>People from Mexico do have popular women's pieces of clothing, which is a Mexican skirt. </a:t>
            </a:r>
          </a:p>
          <a:p>
            <a:pPr marL="342900" indent="-342900">
              <a:buFont typeface="+mj-lt"/>
              <a:buAutoNum type="arabicParenR"/>
            </a:pPr>
            <a:r>
              <a:rPr lang="en-US" dirty="0">
                <a:latin typeface="Arial Black" panose="020B0A04020102020204" pitchFamily="34" charset="0"/>
              </a:rPr>
              <a:t>These skirts do have different names in different regions.</a:t>
            </a:r>
          </a:p>
          <a:p>
            <a:pPr marL="342900" indent="-342900">
              <a:buFont typeface="+mj-lt"/>
              <a:buAutoNum type="arabicParenR"/>
            </a:pPr>
            <a:r>
              <a:rPr lang="en-US" dirty="0">
                <a:latin typeface="Arial Black" panose="020B0A04020102020204" pitchFamily="34" charset="0"/>
              </a:rPr>
              <a:t>These Mexican skirts are worn with a woolen sleeveless tunic. According to the three stages of intercultural sensitivity that is; denial, defense, and minimization, there is a difference in perception.</a:t>
            </a:r>
          </a:p>
          <a:p>
            <a:pPr marL="342900" indent="-342900">
              <a:buFont typeface="+mj-lt"/>
              <a:buAutoNum type="arabicParenR"/>
            </a:pPr>
            <a:r>
              <a:rPr lang="en-US" dirty="0">
                <a:latin typeface="Arial Black" panose="020B0A04020102020204" pitchFamily="34" charset="0"/>
              </a:rPr>
              <a:t>As much as it tries to bring out the similarities in culture, it also glorifies one more than the other.</a:t>
            </a:r>
          </a:p>
          <a:p>
            <a:pPr marL="342900" indent="-342900">
              <a:buFont typeface="+mj-lt"/>
              <a:buAutoNum type="arabicParenR"/>
            </a:pPr>
            <a:r>
              <a:rPr lang="en-US" dirty="0">
                <a:latin typeface="Arial Black" panose="020B0A04020102020204" pitchFamily="34" charset="0"/>
              </a:rPr>
              <a:t>The minimization stage defines the mode of dressing as superficial. There is no difference when it comes to what people dress in.</a:t>
            </a:r>
          </a:p>
          <a:p>
            <a:pPr marL="342900" indent="-342900">
              <a:buFont typeface="+mj-lt"/>
              <a:buAutoNum type="arabicParenR"/>
            </a:pPr>
            <a:r>
              <a:rPr lang="en-US" dirty="0">
                <a:latin typeface="Arial Black" panose="020B0A04020102020204" pitchFamily="34" charset="0"/>
              </a:rPr>
              <a:t>It aims at avoiding feelings of incompetence between individuals, and everyone should get comfortable in whatever they dress in.</a:t>
            </a:r>
          </a:p>
        </p:txBody>
      </p:sp>
      <p:sp>
        <p:nvSpPr>
          <p:cNvPr id="4" name="TextBox 3">
            <a:extLst>
              <a:ext uri="{FF2B5EF4-FFF2-40B4-BE49-F238E27FC236}">
                <a16:creationId xmlns:a16="http://schemas.microsoft.com/office/drawing/2014/main" xmlns="" id="{A7E2B9C3-5A71-40ED-ABDA-B04EE00B3169}"/>
              </a:ext>
            </a:extLst>
          </p:cNvPr>
          <p:cNvSpPr txBox="1"/>
          <p:nvPr/>
        </p:nvSpPr>
        <p:spPr>
          <a:xfrm>
            <a:off x="1662544" y="546540"/>
            <a:ext cx="4585855" cy="338554"/>
          </a:xfrm>
          <a:prstGeom prst="rect">
            <a:avLst/>
          </a:prstGeom>
          <a:noFill/>
        </p:spPr>
        <p:txBody>
          <a:bodyPr wrap="square" rtlCol="0">
            <a:spAutoFit/>
          </a:bodyPr>
          <a:lstStyle/>
          <a:p>
            <a:r>
              <a:rPr lang="en-US" sz="1600" dirty="0">
                <a:solidFill>
                  <a:schemeClr val="accent5">
                    <a:lumMod val="75000"/>
                  </a:schemeClr>
                </a:solidFill>
              </a:rPr>
              <a:t>MEXICAN CLOTHING</a:t>
            </a:r>
          </a:p>
        </p:txBody>
      </p:sp>
      <p:sp>
        <p:nvSpPr>
          <p:cNvPr id="5" name="Rectangle 4">
            <a:extLst>
              <a:ext uri="{FF2B5EF4-FFF2-40B4-BE49-F238E27FC236}">
                <a16:creationId xmlns:a16="http://schemas.microsoft.com/office/drawing/2014/main" xmlns="" id="{6745602C-1713-4EBB-B9AD-5BDFC56B8665}"/>
              </a:ext>
            </a:extLst>
          </p:cNvPr>
          <p:cNvSpPr/>
          <p:nvPr/>
        </p:nvSpPr>
        <p:spPr>
          <a:xfrm>
            <a:off x="11360727" y="-1"/>
            <a:ext cx="831273" cy="61098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40403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6908598-63A2-48AA-8417-60860691E1EA}"/>
              </a:ext>
            </a:extLst>
          </p:cNvPr>
          <p:cNvSpPr txBox="1"/>
          <p:nvPr/>
        </p:nvSpPr>
        <p:spPr>
          <a:xfrm>
            <a:off x="1219200" y="197346"/>
            <a:ext cx="7148945" cy="6463308"/>
          </a:xfrm>
          <a:prstGeom prst="rect">
            <a:avLst/>
          </a:prstGeom>
          <a:noFill/>
        </p:spPr>
        <p:txBody>
          <a:bodyPr wrap="square" rtlCol="0">
            <a:spAutoFit/>
          </a:bodyPr>
          <a:lstStyle/>
          <a:p>
            <a:r>
              <a:rPr lang="en-US" dirty="0">
                <a:solidFill>
                  <a:schemeClr val="accent5">
                    <a:lumMod val="60000"/>
                    <a:lumOff val="40000"/>
                  </a:schemeClr>
                </a:solidFill>
                <a:latin typeface="Arial Rounded MT Bold" panose="020F0704030504030204" pitchFamily="34" charset="0"/>
              </a:rPr>
              <a:t>Mexican culture</a:t>
            </a:r>
          </a:p>
          <a:p>
            <a:r>
              <a:rPr lang="en-US" dirty="0">
                <a:solidFill>
                  <a:schemeClr val="accent5">
                    <a:lumMod val="60000"/>
                    <a:lumOff val="40000"/>
                  </a:schemeClr>
                </a:solidFill>
                <a:latin typeface="Arial Rounded MT Bold" panose="020F0704030504030204" pitchFamily="34" charset="0"/>
              </a:rPr>
              <a:t>      </a:t>
            </a:r>
          </a:p>
          <a:p>
            <a:pPr marL="400050" indent="-400050">
              <a:buFont typeface="+mj-lt"/>
              <a:buAutoNum type="romanUcPeriod"/>
            </a:pPr>
            <a:r>
              <a:rPr lang="en-US" dirty="0">
                <a:solidFill>
                  <a:srgbClr val="002060"/>
                </a:solidFill>
                <a:latin typeface="Arial Rounded MT Bold" panose="020F0704030504030204" pitchFamily="34" charset="0"/>
              </a:rPr>
              <a:t>Mexico, their culture revolves around religious values and the church. Other than Christianity, there are small groups of Muslims, Jews, and Buddhists.</a:t>
            </a:r>
          </a:p>
          <a:p>
            <a:pPr marL="400050" indent="-400050">
              <a:buFont typeface="+mj-lt"/>
              <a:buAutoNum type="romanUcPeriod"/>
            </a:pPr>
            <a:r>
              <a:rPr lang="en-US" dirty="0">
                <a:solidFill>
                  <a:srgbClr val="002060"/>
                </a:solidFill>
                <a:latin typeface="Arial Rounded MT Bold" panose="020F0704030504030204" pitchFamily="34" charset="0"/>
              </a:rPr>
              <a:t> In the denial stage, those individuals who happen to be either Muslims, Buddhists, or Jews in Mexico feel that they are no different from Christians.</a:t>
            </a:r>
          </a:p>
          <a:p>
            <a:pPr marL="400050" indent="-400050">
              <a:buFont typeface="+mj-lt"/>
              <a:buAutoNum type="romanUcPeriod"/>
            </a:pPr>
            <a:r>
              <a:rPr lang="en-US" dirty="0">
                <a:solidFill>
                  <a:srgbClr val="002060"/>
                </a:solidFill>
                <a:latin typeface="Arial Rounded MT Bold" panose="020F0704030504030204" pitchFamily="34" charset="0"/>
              </a:rPr>
              <a:t>There is a belief that whatever the others do is not different from what they do. </a:t>
            </a:r>
          </a:p>
          <a:p>
            <a:pPr marL="400050" indent="-400050">
              <a:buFont typeface="+mj-lt"/>
              <a:buAutoNum type="romanUcPeriod"/>
            </a:pPr>
            <a:r>
              <a:rPr lang="en-US" dirty="0">
                <a:solidFill>
                  <a:srgbClr val="002060"/>
                </a:solidFill>
                <a:latin typeface="Arial Rounded MT Bold" panose="020F0704030504030204" pitchFamily="34" charset="0"/>
              </a:rPr>
              <a:t>This shows some instances of insecurity by individuals. </a:t>
            </a:r>
          </a:p>
          <a:p>
            <a:pPr marL="400050" indent="-400050">
              <a:buFont typeface="+mj-lt"/>
              <a:buAutoNum type="romanUcPeriod"/>
            </a:pPr>
            <a:r>
              <a:rPr lang="en-US" dirty="0">
                <a:solidFill>
                  <a:srgbClr val="002060"/>
                </a:solidFill>
                <a:latin typeface="Arial Rounded MT Bold" panose="020F0704030504030204" pitchFamily="34" charset="0"/>
              </a:rPr>
              <a:t>Individuals in the defense stage do believe that some are not aggressive, and with that, they will never get to the position of the Christians. Christians feel superior and have several negative stereotypes about other religions. </a:t>
            </a:r>
          </a:p>
          <a:p>
            <a:pPr marL="400050" indent="-400050">
              <a:buFont typeface="+mj-lt"/>
              <a:buAutoNum type="romanUcPeriod"/>
            </a:pPr>
            <a:r>
              <a:rPr lang="en-US" dirty="0">
                <a:solidFill>
                  <a:srgbClr val="002060"/>
                </a:solidFill>
                <a:latin typeface="Arial Rounded MT Bold" panose="020F0704030504030204" pitchFamily="34" charset="0"/>
              </a:rPr>
              <a:t>The minimization stage tries to explain how unreal these differences in belief are. </a:t>
            </a:r>
          </a:p>
          <a:p>
            <a:pPr marL="400050" indent="-400050">
              <a:buFont typeface="+mj-lt"/>
              <a:buAutoNum type="romanUcPeriod"/>
            </a:pPr>
            <a:r>
              <a:rPr lang="en-US" dirty="0">
                <a:solidFill>
                  <a:srgbClr val="002060"/>
                </a:solidFill>
                <a:latin typeface="Arial Rounded MT Bold" panose="020F0704030504030204" pitchFamily="34" charset="0"/>
              </a:rPr>
              <a:t>A person is advised to be himself without putting into consideration the so-called discrepancies brought about by religion. </a:t>
            </a:r>
          </a:p>
          <a:p>
            <a:pPr marL="400050" indent="-400050">
              <a:buFont typeface="+mj-lt"/>
              <a:buAutoNum type="romanUcPeriod"/>
            </a:pPr>
            <a:r>
              <a:rPr lang="en-US" dirty="0">
                <a:solidFill>
                  <a:srgbClr val="002060"/>
                </a:solidFill>
                <a:latin typeface="Arial Rounded MT Bold" panose="020F0704030504030204" pitchFamily="34" charset="0"/>
              </a:rPr>
              <a:t>Whether a Christian, Muslim, Jew, or Buddhist, they all worship a supreme being and so the belief of differences is superficial.</a:t>
            </a:r>
          </a:p>
        </p:txBody>
      </p:sp>
      <p:sp>
        <p:nvSpPr>
          <p:cNvPr id="4" name="Rectangle 3">
            <a:extLst>
              <a:ext uri="{FF2B5EF4-FFF2-40B4-BE49-F238E27FC236}">
                <a16:creationId xmlns:a16="http://schemas.microsoft.com/office/drawing/2014/main" xmlns="" id="{EC443691-E476-49DB-B548-D7F0441C43AA}"/>
              </a:ext>
            </a:extLst>
          </p:cNvPr>
          <p:cNvSpPr/>
          <p:nvPr/>
        </p:nvSpPr>
        <p:spPr>
          <a:xfrm>
            <a:off x="10792690" y="0"/>
            <a:ext cx="1399309" cy="61237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849025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A8399DB7-5E5B-4401-9ADA-62EF265B188C}"/>
              </a:ext>
            </a:extLst>
          </p:cNvPr>
          <p:cNvSpPr/>
          <p:nvPr/>
        </p:nvSpPr>
        <p:spPr>
          <a:xfrm rot="17958854">
            <a:off x="4119465" y="2967335"/>
            <a:ext cx="3953070" cy="923330"/>
          </a:xfrm>
          <a:prstGeom prst="rect">
            <a:avLst/>
          </a:prstGeom>
          <a:noFill/>
        </p:spPr>
        <p:txBody>
          <a:bodyPr wrap="none" lIns="91440" tIns="45720" rIns="91440" bIns="45720">
            <a:spAutoFit/>
          </a:bodyPr>
          <a:lstStyle/>
          <a:p>
            <a:pPr algn="ctr"/>
            <a:r>
              <a:rPr lang="en-US" sz="5400" dirty="0">
                <a:ln w="0">
                  <a:solidFill>
                    <a:srgbClr val="00B050"/>
                  </a:solidFill>
                </a:ln>
                <a:solidFill>
                  <a:schemeClr val="accent1"/>
                </a:solidFill>
                <a:effectLst>
                  <a:outerShdw blurRad="38100" dist="25400" dir="5400000" algn="ctr" rotWithShape="0">
                    <a:srgbClr val="6E747A">
                      <a:alpha val="43000"/>
                    </a:srgbClr>
                  </a:outerShdw>
                </a:effectLst>
              </a:rPr>
              <a:t>QUESTIONS</a:t>
            </a:r>
            <a:r>
              <a:rPr lang="en-US" sz="5400" b="0" cap="none" spc="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rPr>
              <a:t> ?</a:t>
            </a:r>
          </a:p>
        </p:txBody>
      </p:sp>
      <p:sp>
        <p:nvSpPr>
          <p:cNvPr id="4" name="Rectangle 3">
            <a:extLst>
              <a:ext uri="{FF2B5EF4-FFF2-40B4-BE49-F238E27FC236}">
                <a16:creationId xmlns:a16="http://schemas.microsoft.com/office/drawing/2014/main" xmlns="" id="{B0B5EB86-D91E-4AFC-9C4E-1797485F0310}"/>
              </a:ext>
            </a:extLst>
          </p:cNvPr>
          <p:cNvSpPr/>
          <p:nvPr/>
        </p:nvSpPr>
        <p:spPr>
          <a:xfrm>
            <a:off x="0" y="-1"/>
            <a:ext cx="734292" cy="612370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8470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xmlns="" id="{5C28DEA5-37CD-45AA-9A05-9E9E2335813D}"/>
              </a:ext>
            </a:extLst>
          </p:cNvPr>
          <p:cNvSpPr txBox="1"/>
          <p:nvPr/>
        </p:nvSpPr>
        <p:spPr>
          <a:xfrm>
            <a:off x="1745673" y="335845"/>
            <a:ext cx="7107382" cy="5909310"/>
          </a:xfrm>
          <a:prstGeom prst="rect">
            <a:avLst/>
          </a:prstGeom>
          <a:noFill/>
        </p:spPr>
        <p:txBody>
          <a:bodyPr wrap="square" rtlCol="0">
            <a:spAutoFit/>
          </a:bodyPr>
          <a:lstStyle/>
          <a:p>
            <a:r>
              <a:rPr lang="en-US" dirty="0">
                <a:solidFill>
                  <a:schemeClr val="accent1">
                    <a:lumMod val="60000"/>
                    <a:lumOff val="40000"/>
                  </a:schemeClr>
                </a:solidFill>
              </a:rPr>
              <a:t>GEOGRAPHY </a:t>
            </a:r>
          </a:p>
          <a:p>
            <a:pPr marL="342900" indent="-342900">
              <a:buFont typeface="+mj-lt"/>
              <a:buAutoNum type="arabicPeriod"/>
            </a:pPr>
            <a:r>
              <a:rPr lang="en-US" b="1" dirty="0"/>
              <a:t>Mexico country has a latitude of between 14 and 33 degrees north and longitudes of 86 and 119 degrees west of North America’s Southern part. Almost all Mexico is located in the North America Plate, with Baja California Peninsula little sections on the Cocos plates and Pacific.</a:t>
            </a:r>
          </a:p>
          <a:p>
            <a:pPr marL="342900" indent="-342900">
              <a:buFont typeface="+mj-lt"/>
              <a:buAutoNum type="arabicPeriod"/>
            </a:pPr>
            <a:r>
              <a:rPr lang="en-US" b="1" dirty="0"/>
              <a:t>Mexico also covers approximately 1, 972, 550 area square kilometers placing Mexico as one of the largest nations globally. </a:t>
            </a:r>
          </a:p>
          <a:p>
            <a:pPr marL="342900" indent="-342900">
              <a:buFont typeface="+mj-lt"/>
              <a:buAutoNum type="arabicPeriod"/>
            </a:pPr>
            <a:r>
              <a:rPr lang="en-US" b="1" dirty="0"/>
              <a:t>The country contains coastlines on the Gulf of California and the Pacific Ocean also in Mexico Gulf and the Caribbean Sea.</a:t>
            </a:r>
          </a:p>
          <a:p>
            <a:pPr marL="342900" indent="-342900">
              <a:buFont typeface="+mj-lt"/>
              <a:buAutoNum type="arabicPeriod"/>
            </a:pPr>
            <a:r>
              <a:rPr lang="en-US" b="1" dirty="0"/>
              <a:t> In the northern part, Mexico shares a 3.142 km boundary with America. The winding Rio Bravo del Norte explains the boundary from the Gulf of Mexico to Ciudad Juarez east.</a:t>
            </a:r>
          </a:p>
          <a:p>
            <a:pPr marL="342900" indent="-342900">
              <a:buFont typeface="+mj-lt"/>
              <a:buAutoNum type="arabicPeriod"/>
            </a:pPr>
            <a:r>
              <a:rPr lang="en-US" b="1" dirty="0"/>
              <a:t>The artificial and natural series of markers align with the border of America-Mexican from the Pacific Ocean West to Ciudad Juarez.</a:t>
            </a:r>
          </a:p>
          <a:p>
            <a:pPr marL="342900" indent="-342900">
              <a:buFont typeface="+mj-lt"/>
              <a:buAutoNum type="arabicPeriod"/>
            </a:pPr>
            <a:r>
              <a:rPr lang="en-US" b="1" dirty="0"/>
              <a:t> Mexico is traversed by two mountain ranges from north to south called the Sierra Madre Occidental and the Sierra Madre Oriental, which are the extension of the northern North America Rocky Mountains.</a:t>
            </a:r>
          </a:p>
          <a:p>
            <a:pPr marL="342900" indent="-342900">
              <a:buFont typeface="+mj-lt"/>
              <a:buAutoNum type="arabicPeriod"/>
            </a:pPr>
            <a:r>
              <a:rPr lang="en-US" b="1" dirty="0"/>
              <a:t> At the center from east to West, the Trans- Mexican Volcanic Belt is crossed by the State. </a:t>
            </a:r>
          </a:p>
        </p:txBody>
      </p:sp>
    </p:spTree>
    <p:extLst>
      <p:ext uri="{BB962C8B-B14F-4D97-AF65-F5344CB8AC3E}">
        <p14:creationId xmlns:p14="http://schemas.microsoft.com/office/powerpoint/2010/main" val="33444420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xmlns="" id="{2787D55B-58A7-488D-85AF-9A869DACC76E}"/>
              </a:ext>
            </a:extLst>
          </p:cNvPr>
          <p:cNvSpPr txBox="1"/>
          <p:nvPr/>
        </p:nvSpPr>
        <p:spPr>
          <a:xfrm>
            <a:off x="858983" y="997528"/>
            <a:ext cx="8631382" cy="5262979"/>
          </a:xfrm>
          <a:prstGeom prst="rect">
            <a:avLst/>
          </a:prstGeom>
          <a:noFill/>
        </p:spPr>
        <p:txBody>
          <a:bodyPr wrap="square" rtlCol="0">
            <a:spAutoFit/>
          </a:bodyPr>
          <a:lstStyle/>
          <a:p>
            <a:endParaRPr lang="en-US" dirty="0"/>
          </a:p>
          <a:p>
            <a:pPr marL="457200" indent="-457200">
              <a:buFont typeface="+mj-lt"/>
              <a:buAutoNum type="arabicPeriod"/>
            </a:pPr>
            <a:r>
              <a:rPr lang="en-US" sz="2000" dirty="0">
                <a:latin typeface="Arial" panose="020B0604020202020204" pitchFamily="34" charset="0"/>
                <a:cs typeface="Arial" panose="020B0604020202020204" pitchFamily="34" charset="0"/>
              </a:rPr>
              <a:t>Alvarez, S. (2019). The Condition of Mexican Banking. In Mexican Banks and Foreign Finance (pp. 95-127). Palgrave Macmillan, Cham.</a:t>
            </a:r>
          </a:p>
          <a:p>
            <a:pPr marL="457200" indent="-457200">
              <a:buFont typeface="+mj-lt"/>
              <a:buAutoNum type="arabicPeriod"/>
            </a:pPr>
            <a:r>
              <a:rPr lang="en-US" sz="2000" dirty="0">
                <a:latin typeface="Arial" panose="020B0604020202020204" pitchFamily="34" charset="0"/>
                <a:cs typeface="Arial" panose="020B0604020202020204" pitchFamily="34" charset="0"/>
              </a:rPr>
              <a:t>Cejudo, G. M. (2017). Policy analysis in the Mexican federal government. Policy analysis in Mexico. Bristol, UK, 31-44.</a:t>
            </a:r>
          </a:p>
          <a:p>
            <a:pPr marL="457200" indent="-457200">
              <a:buFont typeface="+mj-lt"/>
              <a:buAutoNum type="arabicPeriod"/>
            </a:pPr>
            <a:r>
              <a:rPr lang="en-US" sz="2000" dirty="0">
                <a:latin typeface="Arial" panose="020B0604020202020204" pitchFamily="34" charset="0"/>
                <a:cs typeface="Arial" panose="020B0604020202020204" pitchFamily="34" charset="0"/>
              </a:rPr>
              <a:t>Hernández, J. A. (2012). Mexican American colonization during the nineteenth century: A history of the US-Mexico borderlands. Cambridge University Press.</a:t>
            </a:r>
          </a:p>
          <a:p>
            <a:pPr marL="457200" indent="-457200">
              <a:buFont typeface="+mj-lt"/>
              <a:buAutoNum type="arabicPeriod"/>
            </a:pPr>
            <a:r>
              <a:rPr lang="en-US" sz="2000" dirty="0">
                <a:latin typeface="Arial" panose="020B0604020202020204" pitchFamily="34" charset="0"/>
                <a:cs typeface="Arial" panose="020B0604020202020204" pitchFamily="34" charset="0"/>
              </a:rPr>
              <a:t>Irwin, R. M. (2003). Mexican masculinities. U of Minnesota Press.</a:t>
            </a:r>
          </a:p>
          <a:p>
            <a:pPr marL="457200" indent="-457200">
              <a:buFont typeface="+mj-lt"/>
              <a:buAutoNum type="arabicPeriod"/>
            </a:pPr>
            <a:r>
              <a:rPr lang="en-US" sz="2000" dirty="0">
                <a:latin typeface="Arial" panose="020B0604020202020204" pitchFamily="34" charset="0"/>
                <a:cs typeface="Arial" panose="020B0604020202020204" pitchFamily="34" charset="0"/>
              </a:rPr>
              <a:t>Livermore, D., &amp; Soon, A. N. G. (2015). Leading with cultural intelligence: The real secret to success. Amazon.</a:t>
            </a:r>
          </a:p>
          <a:p>
            <a:pPr marL="457200" indent="-457200">
              <a:buFont typeface="+mj-lt"/>
              <a:buAutoNum type="arabicPeriod"/>
            </a:pPr>
            <a:r>
              <a:rPr lang="en-US" sz="2000" dirty="0">
                <a:latin typeface="Arial" panose="020B0604020202020204" pitchFamily="34" charset="0"/>
                <a:cs typeface="Arial" panose="020B0604020202020204" pitchFamily="34" charset="0"/>
              </a:rPr>
              <a:t>ORTIZ SALDIVAR, M. I. R. E. L. L. E. (2016). The Mexican clothing industry, a tradition that goes for innovation.</a:t>
            </a:r>
          </a:p>
          <a:p>
            <a:pPr marL="457200" indent="-457200">
              <a:buFont typeface="+mj-lt"/>
              <a:buAutoNum type="arabicPeriod"/>
            </a:pPr>
            <a:r>
              <a:rPr lang="en-US" sz="2000" dirty="0">
                <a:latin typeface="Arial" panose="020B0604020202020204" pitchFamily="34" charset="0"/>
                <a:cs typeface="Arial" panose="020B0604020202020204" pitchFamily="34" charset="0"/>
              </a:rPr>
              <a:t>Vasquez, J. M. (2014). Gender across family generations: change in Mexican American masculinities and femininities. Identities, 21(5), 532-550.</a:t>
            </a:r>
          </a:p>
          <a:p>
            <a:endParaRPr lang="en-US" dirty="0"/>
          </a:p>
        </p:txBody>
      </p:sp>
      <p:sp>
        <p:nvSpPr>
          <p:cNvPr id="4" name="Rectangle 3">
            <a:extLst>
              <a:ext uri="{FF2B5EF4-FFF2-40B4-BE49-F238E27FC236}">
                <a16:creationId xmlns:a16="http://schemas.microsoft.com/office/drawing/2014/main" xmlns="" id="{CD5CB357-85E2-4D48-B1CE-A8392FB01E96}"/>
              </a:ext>
            </a:extLst>
          </p:cNvPr>
          <p:cNvSpPr/>
          <p:nvPr/>
        </p:nvSpPr>
        <p:spPr>
          <a:xfrm>
            <a:off x="858983" y="224134"/>
            <a:ext cx="3277116" cy="923330"/>
          </a:xfrm>
          <a:prstGeom prst="rect">
            <a:avLst/>
          </a:prstGeom>
          <a:noFill/>
        </p:spPr>
        <p:txBody>
          <a:bodyPr wrap="none" lIns="91440" tIns="45720" rIns="91440" bIns="45720">
            <a:spAutoFit/>
          </a:bodyPr>
          <a:lstStyle/>
          <a:p>
            <a:pPr algn="ctr"/>
            <a:r>
              <a:rPr lang="en-US" sz="5400" b="0" cap="none" spc="0" dirty="0">
                <a:ln w="0"/>
                <a:solidFill>
                  <a:schemeClr val="tx1"/>
                </a:solidFill>
                <a:effectLst>
                  <a:outerShdw blurRad="38100" dist="19050" dir="2700000" algn="tl" rotWithShape="0">
                    <a:schemeClr val="dk1">
                      <a:alpha val="40000"/>
                    </a:schemeClr>
                  </a:outerShdw>
                </a:effectLst>
              </a:rPr>
              <a:t>References</a:t>
            </a:r>
          </a:p>
        </p:txBody>
      </p:sp>
      <p:sp>
        <p:nvSpPr>
          <p:cNvPr id="5" name="Rectangle: Rounded Corners 4">
            <a:extLst>
              <a:ext uri="{FF2B5EF4-FFF2-40B4-BE49-F238E27FC236}">
                <a16:creationId xmlns:a16="http://schemas.microsoft.com/office/drawing/2014/main" xmlns="" id="{A3E71241-ED45-4475-BE6F-1CE3ED7524B5}"/>
              </a:ext>
            </a:extLst>
          </p:cNvPr>
          <p:cNvSpPr/>
          <p:nvPr/>
        </p:nvSpPr>
        <p:spPr>
          <a:xfrm>
            <a:off x="9712036" y="1"/>
            <a:ext cx="3075709" cy="37822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57647624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Ion</Template>
  <TotalTime>208</TotalTime>
  <Words>1165</Words>
  <Application>Microsoft Office PowerPoint</Application>
  <PresentationFormat>Widescreen</PresentationFormat>
  <Paragraphs>110</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Arial Black</vt:lpstr>
      <vt:lpstr>Arial Rounded MT Bold</vt:lpstr>
      <vt:lpstr>Bahnschrift SemiLight SemiConde</vt:lpstr>
      <vt:lpstr>Gill Sans MT</vt:lpstr>
      <vt:lpstr>Wingdings</vt:lpstr>
      <vt:lpstr>Gallery</vt:lpstr>
      <vt:lpstr>PowerPoint Presentation</vt:lpstr>
      <vt:lpstr>What makes Mexico?  Mexico is made up of 31 states and one federal district.</vt:lpstr>
      <vt:lpstr>Presidential system</vt:lpstr>
      <vt:lpstr>MONEY!</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MEXICO CULTURAL SOCIETY ANALYSIS</dc:title>
  <dc:creator>JOYCE</dc:creator>
  <cp:lastModifiedBy>Windows User</cp:lastModifiedBy>
  <cp:revision>29</cp:revision>
  <dcterms:created xsi:type="dcterms:W3CDTF">2020-03-24T05:25:31Z</dcterms:created>
  <dcterms:modified xsi:type="dcterms:W3CDTF">2020-03-24T10:39:33Z</dcterms:modified>
</cp:coreProperties>
</file>